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79" r:id="rId4"/>
    <p:sldId id="274" r:id="rId5"/>
    <p:sldId id="275" r:id="rId6"/>
    <p:sldId id="292" r:id="rId7"/>
    <p:sldId id="276" r:id="rId8"/>
    <p:sldId id="277" r:id="rId9"/>
    <p:sldId id="278" r:id="rId10"/>
    <p:sldId id="280" r:id="rId11"/>
    <p:sldId id="281" r:id="rId12"/>
    <p:sldId id="282" r:id="rId13"/>
    <p:sldId id="283" r:id="rId14"/>
    <p:sldId id="287" r:id="rId15"/>
    <p:sldId id="288" r:id="rId16"/>
    <p:sldId id="289" r:id="rId17"/>
    <p:sldId id="290" r:id="rId18"/>
    <p:sldId id="291" r:id="rId19"/>
    <p:sldId id="256" r:id="rId20"/>
    <p:sldId id="285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CCC83C9-1CFA-A541-A9A0-E19C9D92664F}">
          <p14:sldIdLst>
            <p14:sldId id="258"/>
            <p14:sldId id="260"/>
            <p14:sldId id="279"/>
            <p14:sldId id="274"/>
            <p14:sldId id="275"/>
            <p14:sldId id="292"/>
            <p14:sldId id="276"/>
            <p14:sldId id="277"/>
            <p14:sldId id="278"/>
            <p14:sldId id="280"/>
            <p14:sldId id="281"/>
            <p14:sldId id="282"/>
            <p14:sldId id="283"/>
            <p14:sldId id="287"/>
            <p14:sldId id="288"/>
            <p14:sldId id="289"/>
            <p14:sldId id="290"/>
            <p14:sldId id="291"/>
            <p14:sldId id="256"/>
            <p14:sldId id="285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AFF"/>
    <a:srgbClr val="F57449"/>
    <a:srgbClr val="FFD67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40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9113-3DA9-6D4C-8E15-F4D7B7AA3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693B3-1616-5C4D-AEFA-D36902DD5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B214-EF80-554E-9DC9-8FB3D4FD5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C681E-5292-C349-84A7-3B447EE1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427C-0195-DC4D-8754-2D3BD61D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23D9-4A17-B346-BA4D-C96E7B78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167"/>
            <a:ext cx="10515600" cy="1112399"/>
          </a:xfrm>
        </p:spPr>
        <p:txBody>
          <a:bodyPr lIns="0" tIns="0" rIns="0" bIns="0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E2E4F-83BC-D04A-83C0-0326D8D53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92B9A-0DC9-DA44-AAFA-C925904B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63651-056D-BD40-9D23-1AC52C77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427C-0195-DC4D-8754-2D3BD61DE95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527AD3-4008-494B-9416-9B205A34C4A5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66739"/>
            <a:ext cx="10515600" cy="0"/>
          </a:xfrm>
          <a:prstGeom prst="line">
            <a:avLst/>
          </a:prstGeom>
          <a:ln w="38100">
            <a:solidFill>
              <a:srgbClr val="F57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631D465-E5F5-3546-A3E3-28934E8BD6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481648"/>
            <a:ext cx="4762500" cy="400050"/>
          </a:xfrm>
        </p:spPr>
        <p:txBody>
          <a:bodyPr>
            <a:normAutofit/>
          </a:bodyPr>
          <a:lstStyle>
            <a:lvl1pPr marL="0" indent="0">
              <a:buNone/>
              <a:defRPr lang="en-US" sz="2000" b="1" kern="1200" dirty="0" smtClean="0">
                <a:solidFill>
                  <a:srgbClr val="F57449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53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590FE-1F46-574A-A93A-CB9678EC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F5C1D-E9C7-E541-A278-96FB31640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9603F-F591-D84C-80F9-5F3CBC87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85AC4-8A9A-1B43-9BBC-8EFE827A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427C-0195-DC4D-8754-2D3BD61D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30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10166-4F65-E74C-8280-6BBCA62BF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36E40-EEB6-244E-8288-728306B3D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3AB02-A191-FA44-93E6-F869AA9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E6E9-F67F-3C4C-87E3-78A7913B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427C-0195-DC4D-8754-2D3BD61DE95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FF63D-F9D8-714A-AFE7-2C385C721D01}"/>
              </a:ext>
            </a:extLst>
          </p:cNvPr>
          <p:cNvCxnSpPr>
            <a:cxnSpLocks/>
          </p:cNvCxnSpPr>
          <p:nvPr userDrawn="1"/>
        </p:nvCxnSpPr>
        <p:spPr>
          <a:xfrm>
            <a:off x="843013" y="1466739"/>
            <a:ext cx="10515600" cy="0"/>
          </a:xfrm>
          <a:prstGeom prst="line">
            <a:avLst/>
          </a:prstGeom>
          <a:ln w="38100">
            <a:solidFill>
              <a:srgbClr val="F57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8D3B9D95-46BE-0A4F-8B16-E33CE231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167"/>
            <a:ext cx="10515600" cy="1112399"/>
          </a:xfrm>
        </p:spPr>
        <p:txBody>
          <a:bodyPr lIns="0" tIns="0" rIns="0" bIns="0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9D87A84C-DBF5-904D-B383-9D73284838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481648"/>
            <a:ext cx="4762500" cy="400050"/>
          </a:xfrm>
        </p:spPr>
        <p:txBody>
          <a:bodyPr>
            <a:normAutofit/>
          </a:bodyPr>
          <a:lstStyle>
            <a:lvl1pPr marL="0" indent="0">
              <a:buNone/>
              <a:defRPr lang="en-US" sz="2000" b="1" kern="1200" dirty="0" smtClean="0">
                <a:solidFill>
                  <a:srgbClr val="F57449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36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09CD1-0426-CF45-9840-9F1EBD536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8E242-EE7B-E54D-ABF4-CFAAAA280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17EE8-4A48-2E49-B8B0-955D1FCA9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65C80-8D01-CC42-85C8-70644E587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C3D771-4C56-1A49-B93B-D2CCAA63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42220C-9BEB-3344-AF8E-ED1D3974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427C-0195-DC4D-8754-2D3BD61DE95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14DEDB-0DF7-E349-83EB-E6B3007A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167"/>
            <a:ext cx="10515600" cy="1112399"/>
          </a:xfrm>
        </p:spPr>
        <p:txBody>
          <a:bodyPr lIns="0" tIns="0" rIns="0" bIns="0" anchor="b" anchorCtr="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2807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1975E-FE5C-1E4F-B92D-A69F95C1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DBBF3-3F43-A64C-AF2A-4E43B1C9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427C-0195-DC4D-8754-2D3BD61DE95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C62C19-9C9E-F846-BB92-D106EE6E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167"/>
            <a:ext cx="10515600" cy="1112399"/>
          </a:xfrm>
        </p:spPr>
        <p:txBody>
          <a:bodyPr lIns="0" tIns="0" rIns="0" bIns="0" anchor="b" anchorCtr="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405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1DE10-B249-2942-9045-F23910FA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92A04-4E01-974B-B69B-226D83CF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427C-0195-DC4D-8754-2D3BD61D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3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47C4-C3B9-0048-8677-9C20152E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395E-7FF5-0942-9AFA-CBD4D85B7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76D4F-76F4-1B46-951D-1FC63577B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9104F-39A5-5A46-B504-98942EF0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05A01-CDF3-AC42-A67B-423A6246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427C-0195-DC4D-8754-2D3BD61D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71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DFE6-EF13-284D-8111-675F01F4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B73AA-4736-0444-BDA0-3B955DE5F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3CB2D-3CD6-AD44-9D4E-B378DCCE6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38F92-BC5D-D346-9300-F412BC14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4E759-32C5-C644-AC99-A7FD686E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3427C-0195-DC4D-8754-2D3BD61DE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6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4CC8F0B-18B8-1344-9D9A-855BF5264753}"/>
              </a:ext>
            </a:extLst>
          </p:cNvPr>
          <p:cNvGrpSpPr/>
          <p:nvPr userDrawn="1"/>
        </p:nvGrpSpPr>
        <p:grpSpPr>
          <a:xfrm>
            <a:off x="-617220" y="5810491"/>
            <a:ext cx="12886385" cy="1076446"/>
            <a:chOff x="-617220" y="5810491"/>
            <a:chExt cx="12886385" cy="107644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4845E82-549B-E64E-B72B-191C9441BB09}"/>
                </a:ext>
              </a:extLst>
            </p:cNvPr>
            <p:cNvSpPr/>
            <p:nvPr userDrawn="1"/>
          </p:nvSpPr>
          <p:spPr>
            <a:xfrm>
              <a:off x="-617220" y="5813982"/>
              <a:ext cx="12832080" cy="634895"/>
            </a:xfrm>
            <a:custGeom>
              <a:avLst/>
              <a:gdLst>
                <a:gd name="connsiteX0" fmla="*/ 0 w 3207895"/>
                <a:gd name="connsiteY0" fmla="*/ 818076 h 1284249"/>
                <a:gd name="connsiteX1" fmla="*/ 179882 w 3207895"/>
                <a:gd name="connsiteY1" fmla="*/ 8607 h 1284249"/>
                <a:gd name="connsiteX2" fmla="*/ 584616 w 3207895"/>
                <a:gd name="connsiteY2" fmla="*/ 1275276 h 1284249"/>
                <a:gd name="connsiteX3" fmla="*/ 981856 w 3207895"/>
                <a:gd name="connsiteY3" fmla="*/ 593224 h 1284249"/>
                <a:gd name="connsiteX4" fmla="*/ 1371600 w 3207895"/>
                <a:gd name="connsiteY4" fmla="*/ 960483 h 1284249"/>
                <a:gd name="connsiteX5" fmla="*/ 1791325 w 3207895"/>
                <a:gd name="connsiteY5" fmla="*/ 743126 h 1284249"/>
                <a:gd name="connsiteX6" fmla="*/ 2188564 w 3207895"/>
                <a:gd name="connsiteY6" fmla="*/ 893027 h 1284249"/>
                <a:gd name="connsiteX7" fmla="*/ 2623279 w 3207895"/>
                <a:gd name="connsiteY7" fmla="*/ 795591 h 1284249"/>
                <a:gd name="connsiteX8" fmla="*/ 2990538 w 3207895"/>
                <a:gd name="connsiteY8" fmla="*/ 855552 h 1284249"/>
                <a:gd name="connsiteX9" fmla="*/ 3207895 w 3207895"/>
                <a:gd name="connsiteY9" fmla="*/ 863047 h 128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7895" h="1284249">
                  <a:moveTo>
                    <a:pt x="0" y="818076"/>
                  </a:moveTo>
                  <a:cubicBezTo>
                    <a:pt x="41223" y="375241"/>
                    <a:pt x="82446" y="-67593"/>
                    <a:pt x="179882" y="8607"/>
                  </a:cubicBezTo>
                  <a:cubicBezTo>
                    <a:pt x="277318" y="84807"/>
                    <a:pt x="450954" y="1177840"/>
                    <a:pt x="584616" y="1275276"/>
                  </a:cubicBezTo>
                  <a:cubicBezTo>
                    <a:pt x="718278" y="1372712"/>
                    <a:pt x="850692" y="645690"/>
                    <a:pt x="981856" y="593224"/>
                  </a:cubicBezTo>
                  <a:cubicBezTo>
                    <a:pt x="1113020" y="540758"/>
                    <a:pt x="1236688" y="935499"/>
                    <a:pt x="1371600" y="960483"/>
                  </a:cubicBezTo>
                  <a:cubicBezTo>
                    <a:pt x="1506512" y="985467"/>
                    <a:pt x="1655164" y="754369"/>
                    <a:pt x="1791325" y="743126"/>
                  </a:cubicBezTo>
                  <a:cubicBezTo>
                    <a:pt x="1927486" y="731883"/>
                    <a:pt x="2049905" y="884283"/>
                    <a:pt x="2188564" y="893027"/>
                  </a:cubicBezTo>
                  <a:cubicBezTo>
                    <a:pt x="2327223" y="901771"/>
                    <a:pt x="2489617" y="801837"/>
                    <a:pt x="2623279" y="795591"/>
                  </a:cubicBezTo>
                  <a:cubicBezTo>
                    <a:pt x="2756941" y="789345"/>
                    <a:pt x="2893102" y="844309"/>
                    <a:pt x="2990538" y="855552"/>
                  </a:cubicBezTo>
                  <a:cubicBezTo>
                    <a:pt x="3087974" y="866795"/>
                    <a:pt x="3147934" y="864921"/>
                    <a:pt x="3207895" y="863047"/>
                  </a:cubicBezTo>
                </a:path>
              </a:pathLst>
            </a:custGeom>
            <a:noFill/>
            <a:ln w="28575">
              <a:solidFill>
                <a:srgbClr val="FFD67F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4D0B90-8DEB-7041-9DEE-F6096CEA951E}"/>
                </a:ext>
              </a:extLst>
            </p:cNvPr>
            <p:cNvSpPr/>
            <p:nvPr userDrawn="1"/>
          </p:nvSpPr>
          <p:spPr>
            <a:xfrm>
              <a:off x="-11575" y="5810491"/>
              <a:ext cx="12280740" cy="1076446"/>
            </a:xfrm>
            <a:custGeom>
              <a:avLst/>
              <a:gdLst>
                <a:gd name="connsiteX0" fmla="*/ 0 w 12280740"/>
                <a:gd name="connsiteY0" fmla="*/ 0 h 1076446"/>
                <a:gd name="connsiteX1" fmla="*/ 0 w 12280740"/>
                <a:gd name="connsiteY1" fmla="*/ 1076446 h 1076446"/>
                <a:gd name="connsiteX2" fmla="*/ 12280740 w 12280740"/>
                <a:gd name="connsiteY2" fmla="*/ 1076446 h 1076446"/>
                <a:gd name="connsiteX3" fmla="*/ 12222866 w 12280740"/>
                <a:gd name="connsiteY3" fmla="*/ 439838 h 1076446"/>
                <a:gd name="connsiteX4" fmla="*/ 1620456 w 12280740"/>
                <a:gd name="connsiteY4" fmla="*/ 648182 h 1076446"/>
                <a:gd name="connsiteX5" fmla="*/ 0 w 12280740"/>
                <a:gd name="connsiteY5" fmla="*/ 0 h 107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80740" h="1076446">
                  <a:moveTo>
                    <a:pt x="0" y="0"/>
                  </a:moveTo>
                  <a:lnTo>
                    <a:pt x="0" y="1076446"/>
                  </a:lnTo>
                  <a:lnTo>
                    <a:pt x="12280740" y="1076446"/>
                  </a:lnTo>
                  <a:lnTo>
                    <a:pt x="12222866" y="439838"/>
                  </a:lnTo>
                  <a:lnTo>
                    <a:pt x="1620456" y="648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4DD7177-4E34-5645-A61A-44D670FAFB79}"/>
                </a:ext>
              </a:extLst>
            </p:cNvPr>
            <p:cNvSpPr/>
            <p:nvPr userDrawn="1"/>
          </p:nvSpPr>
          <p:spPr>
            <a:xfrm>
              <a:off x="-11243" y="5812436"/>
              <a:ext cx="4084820" cy="685800"/>
            </a:xfrm>
            <a:custGeom>
              <a:avLst/>
              <a:gdLst>
                <a:gd name="connsiteX0" fmla="*/ 7495 w 4084820"/>
                <a:gd name="connsiteY0" fmla="*/ 0 h 685800"/>
                <a:gd name="connsiteX1" fmla="*/ 101184 w 4084820"/>
                <a:gd name="connsiteY1" fmla="*/ 3748 h 685800"/>
                <a:gd name="connsiteX2" fmla="*/ 284813 w 4084820"/>
                <a:gd name="connsiteY2" fmla="*/ 44971 h 685800"/>
                <a:gd name="connsiteX3" fmla="*/ 539646 w 4084820"/>
                <a:gd name="connsiteY3" fmla="*/ 149902 h 685800"/>
                <a:gd name="connsiteX4" fmla="*/ 1195466 w 4084820"/>
                <a:gd name="connsiteY4" fmla="*/ 475938 h 685800"/>
                <a:gd name="connsiteX5" fmla="*/ 1424066 w 4084820"/>
                <a:gd name="connsiteY5" fmla="*/ 565879 h 685800"/>
                <a:gd name="connsiteX6" fmla="*/ 1547735 w 4084820"/>
                <a:gd name="connsiteY6" fmla="*/ 607102 h 685800"/>
                <a:gd name="connsiteX7" fmla="*/ 1750102 w 4084820"/>
                <a:gd name="connsiteY7" fmla="*/ 640830 h 685800"/>
                <a:gd name="connsiteX8" fmla="*/ 1937479 w 4084820"/>
                <a:gd name="connsiteY8" fmla="*/ 640830 h 685800"/>
                <a:gd name="connsiteX9" fmla="*/ 2128604 w 4084820"/>
                <a:gd name="connsiteY9" fmla="*/ 610849 h 685800"/>
                <a:gd name="connsiteX10" fmla="*/ 2450892 w 4084820"/>
                <a:gd name="connsiteY10" fmla="*/ 520908 h 685800"/>
                <a:gd name="connsiteX11" fmla="*/ 2686987 w 4084820"/>
                <a:gd name="connsiteY11" fmla="*/ 442210 h 685800"/>
                <a:gd name="connsiteX12" fmla="*/ 2949315 w 4084820"/>
                <a:gd name="connsiteY12" fmla="*/ 359764 h 685800"/>
                <a:gd name="connsiteX13" fmla="*/ 3125450 w 4084820"/>
                <a:gd name="connsiteY13" fmla="*/ 322289 h 685800"/>
                <a:gd name="connsiteX14" fmla="*/ 3282846 w 4084820"/>
                <a:gd name="connsiteY14" fmla="*/ 299803 h 685800"/>
                <a:gd name="connsiteX15" fmla="*/ 3485213 w 4084820"/>
                <a:gd name="connsiteY15" fmla="*/ 296056 h 685800"/>
                <a:gd name="connsiteX16" fmla="*/ 3683833 w 4084820"/>
                <a:gd name="connsiteY16" fmla="*/ 311046 h 685800"/>
                <a:gd name="connsiteX17" fmla="*/ 3938666 w 4084820"/>
                <a:gd name="connsiteY17" fmla="*/ 344774 h 685800"/>
                <a:gd name="connsiteX18" fmla="*/ 4084820 w 4084820"/>
                <a:gd name="connsiteY18" fmla="*/ 374754 h 685800"/>
                <a:gd name="connsiteX19" fmla="*/ 4084820 w 4084820"/>
                <a:gd name="connsiteY19" fmla="*/ 685800 h 685800"/>
                <a:gd name="connsiteX20" fmla="*/ 0 w 4084820"/>
                <a:gd name="connsiteY20" fmla="*/ 685800 h 685800"/>
                <a:gd name="connsiteX21" fmla="*/ 7495 w 4084820"/>
                <a:gd name="connsiteY21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84820" h="685800">
                  <a:moveTo>
                    <a:pt x="7495" y="0"/>
                  </a:moveTo>
                  <a:lnTo>
                    <a:pt x="101184" y="3748"/>
                  </a:lnTo>
                  <a:lnTo>
                    <a:pt x="284813" y="44971"/>
                  </a:lnTo>
                  <a:lnTo>
                    <a:pt x="539646" y="149902"/>
                  </a:lnTo>
                  <a:lnTo>
                    <a:pt x="1195466" y="475938"/>
                  </a:lnTo>
                  <a:lnTo>
                    <a:pt x="1424066" y="565879"/>
                  </a:lnTo>
                  <a:lnTo>
                    <a:pt x="1547735" y="607102"/>
                  </a:lnTo>
                  <a:lnTo>
                    <a:pt x="1750102" y="640830"/>
                  </a:lnTo>
                  <a:lnTo>
                    <a:pt x="1937479" y="640830"/>
                  </a:lnTo>
                  <a:lnTo>
                    <a:pt x="2128604" y="610849"/>
                  </a:lnTo>
                  <a:lnTo>
                    <a:pt x="2450892" y="520908"/>
                  </a:lnTo>
                  <a:lnTo>
                    <a:pt x="2686987" y="442210"/>
                  </a:lnTo>
                  <a:lnTo>
                    <a:pt x="2949315" y="359764"/>
                  </a:lnTo>
                  <a:lnTo>
                    <a:pt x="3125450" y="322289"/>
                  </a:lnTo>
                  <a:lnTo>
                    <a:pt x="3282846" y="299803"/>
                  </a:lnTo>
                  <a:lnTo>
                    <a:pt x="3485213" y="296056"/>
                  </a:lnTo>
                  <a:lnTo>
                    <a:pt x="3683833" y="311046"/>
                  </a:lnTo>
                  <a:lnTo>
                    <a:pt x="3938666" y="344774"/>
                  </a:lnTo>
                  <a:lnTo>
                    <a:pt x="4084820" y="374754"/>
                  </a:lnTo>
                  <a:lnTo>
                    <a:pt x="4084820" y="685800"/>
                  </a:lnTo>
                  <a:lnTo>
                    <a:pt x="0" y="685800"/>
                  </a:lnTo>
                  <a:cubicBezTo>
                    <a:pt x="2498" y="457200"/>
                    <a:pt x="4997" y="228600"/>
                    <a:pt x="7495" y="0"/>
                  </a:cubicBezTo>
                  <a:close/>
                </a:path>
              </a:pathLst>
            </a:custGeom>
            <a:solidFill>
              <a:srgbClr val="FF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9BAA2D6-DADB-BB4E-A42D-21A5A0859493}"/>
                </a:ext>
              </a:extLst>
            </p:cNvPr>
            <p:cNvSpPr/>
            <p:nvPr userDrawn="1"/>
          </p:nvSpPr>
          <p:spPr>
            <a:xfrm>
              <a:off x="4055533" y="6184900"/>
              <a:ext cx="4449234" cy="220133"/>
            </a:xfrm>
            <a:custGeom>
              <a:avLst/>
              <a:gdLst>
                <a:gd name="connsiteX0" fmla="*/ 0 w 4449234"/>
                <a:gd name="connsiteY0" fmla="*/ 0 h 220133"/>
                <a:gd name="connsiteX1" fmla="*/ 554567 w 4449234"/>
                <a:gd name="connsiteY1" fmla="*/ 97367 h 220133"/>
                <a:gd name="connsiteX2" fmla="*/ 859367 w 4449234"/>
                <a:gd name="connsiteY2" fmla="*/ 114300 h 220133"/>
                <a:gd name="connsiteX3" fmla="*/ 1185334 w 4449234"/>
                <a:gd name="connsiteY3" fmla="*/ 105833 h 220133"/>
                <a:gd name="connsiteX4" fmla="*/ 1697567 w 4449234"/>
                <a:gd name="connsiteY4" fmla="*/ 55033 h 220133"/>
                <a:gd name="connsiteX5" fmla="*/ 2103967 w 4449234"/>
                <a:gd name="connsiteY5" fmla="*/ 16933 h 220133"/>
                <a:gd name="connsiteX6" fmla="*/ 2413000 w 4449234"/>
                <a:gd name="connsiteY6" fmla="*/ 0 h 220133"/>
                <a:gd name="connsiteX7" fmla="*/ 2747434 w 4449234"/>
                <a:gd name="connsiteY7" fmla="*/ 0 h 220133"/>
                <a:gd name="connsiteX8" fmla="*/ 3136900 w 4449234"/>
                <a:gd name="connsiteY8" fmla="*/ 21167 h 220133"/>
                <a:gd name="connsiteX9" fmla="*/ 3678767 w 4449234"/>
                <a:gd name="connsiteY9" fmla="*/ 63500 h 220133"/>
                <a:gd name="connsiteX10" fmla="*/ 4076700 w 4449234"/>
                <a:gd name="connsiteY10" fmla="*/ 76200 h 220133"/>
                <a:gd name="connsiteX11" fmla="*/ 4449234 w 4449234"/>
                <a:gd name="connsiteY11" fmla="*/ 71967 h 220133"/>
                <a:gd name="connsiteX12" fmla="*/ 4449234 w 4449234"/>
                <a:gd name="connsiteY12" fmla="*/ 220133 h 220133"/>
                <a:gd name="connsiteX13" fmla="*/ 0 w 4449234"/>
                <a:gd name="connsiteY13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49234" h="220133">
                  <a:moveTo>
                    <a:pt x="0" y="0"/>
                  </a:moveTo>
                  <a:lnTo>
                    <a:pt x="554567" y="97367"/>
                  </a:lnTo>
                  <a:lnTo>
                    <a:pt x="859367" y="114300"/>
                  </a:lnTo>
                  <a:lnTo>
                    <a:pt x="1185334" y="105833"/>
                  </a:lnTo>
                  <a:lnTo>
                    <a:pt x="1697567" y="55033"/>
                  </a:lnTo>
                  <a:lnTo>
                    <a:pt x="2103967" y="16933"/>
                  </a:lnTo>
                  <a:lnTo>
                    <a:pt x="2413000" y="0"/>
                  </a:lnTo>
                  <a:lnTo>
                    <a:pt x="2747434" y="0"/>
                  </a:lnTo>
                  <a:lnTo>
                    <a:pt x="3136900" y="21167"/>
                  </a:lnTo>
                  <a:lnTo>
                    <a:pt x="3678767" y="63500"/>
                  </a:lnTo>
                  <a:lnTo>
                    <a:pt x="4076700" y="76200"/>
                  </a:lnTo>
                  <a:lnTo>
                    <a:pt x="4449234" y="71967"/>
                  </a:lnTo>
                  <a:lnTo>
                    <a:pt x="4449234" y="220133"/>
                  </a:lnTo>
                  <a:lnTo>
                    <a:pt x="0" y="220133"/>
                  </a:lnTo>
                </a:path>
              </a:pathLst>
            </a:custGeom>
            <a:solidFill>
              <a:srgbClr val="FF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6C31948-8647-0641-896B-AD9961C75C9F}"/>
                </a:ext>
              </a:extLst>
            </p:cNvPr>
            <p:cNvSpPr/>
            <p:nvPr userDrawn="1"/>
          </p:nvSpPr>
          <p:spPr>
            <a:xfrm>
              <a:off x="3958167" y="6328833"/>
              <a:ext cx="584200" cy="254000"/>
            </a:xfrm>
            <a:custGeom>
              <a:avLst/>
              <a:gdLst>
                <a:gd name="connsiteX0" fmla="*/ 0 w 584200"/>
                <a:gd name="connsiteY0" fmla="*/ 254000 h 254000"/>
                <a:gd name="connsiteX1" fmla="*/ 0 w 584200"/>
                <a:gd name="connsiteY1" fmla="*/ 0 h 254000"/>
                <a:gd name="connsiteX2" fmla="*/ 584200 w 584200"/>
                <a:gd name="connsiteY2" fmla="*/ 0 h 254000"/>
                <a:gd name="connsiteX3" fmla="*/ 584200 w 584200"/>
                <a:gd name="connsiteY3" fmla="*/ 211667 h 254000"/>
                <a:gd name="connsiteX4" fmla="*/ 0 w 584200"/>
                <a:gd name="connsiteY4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254000">
                  <a:moveTo>
                    <a:pt x="0" y="254000"/>
                  </a:moveTo>
                  <a:lnTo>
                    <a:pt x="0" y="0"/>
                  </a:lnTo>
                  <a:lnTo>
                    <a:pt x="584200" y="0"/>
                  </a:lnTo>
                  <a:lnTo>
                    <a:pt x="584200" y="211667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FF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4E50062-C920-7E43-BE6A-736251DE3741}"/>
                </a:ext>
              </a:extLst>
            </p:cNvPr>
            <p:cNvSpPr/>
            <p:nvPr userDrawn="1"/>
          </p:nvSpPr>
          <p:spPr>
            <a:xfrm>
              <a:off x="8475133" y="6218767"/>
              <a:ext cx="3716867" cy="165100"/>
            </a:xfrm>
            <a:custGeom>
              <a:avLst/>
              <a:gdLst>
                <a:gd name="connsiteX0" fmla="*/ 0 w 3716867"/>
                <a:gd name="connsiteY0" fmla="*/ 42333 h 165100"/>
                <a:gd name="connsiteX1" fmla="*/ 1007534 w 3716867"/>
                <a:gd name="connsiteY1" fmla="*/ 8466 h 165100"/>
                <a:gd name="connsiteX2" fmla="*/ 1532467 w 3716867"/>
                <a:gd name="connsiteY2" fmla="*/ 0 h 165100"/>
                <a:gd name="connsiteX3" fmla="*/ 2298700 w 3716867"/>
                <a:gd name="connsiteY3" fmla="*/ 12700 h 165100"/>
                <a:gd name="connsiteX4" fmla="*/ 2967567 w 3716867"/>
                <a:gd name="connsiteY4" fmla="*/ 29633 h 165100"/>
                <a:gd name="connsiteX5" fmla="*/ 3585634 w 3716867"/>
                <a:gd name="connsiteY5" fmla="*/ 33866 h 165100"/>
                <a:gd name="connsiteX6" fmla="*/ 3716867 w 3716867"/>
                <a:gd name="connsiteY6" fmla="*/ 33866 h 165100"/>
                <a:gd name="connsiteX7" fmla="*/ 3716867 w 3716867"/>
                <a:gd name="connsiteY7" fmla="*/ 165100 h 165100"/>
                <a:gd name="connsiteX8" fmla="*/ 8467 w 3716867"/>
                <a:gd name="connsiteY8" fmla="*/ 165100 h 165100"/>
                <a:gd name="connsiteX9" fmla="*/ 0 w 3716867"/>
                <a:gd name="connsiteY9" fmla="*/ 42333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6867" h="165100">
                  <a:moveTo>
                    <a:pt x="0" y="42333"/>
                  </a:moveTo>
                  <a:lnTo>
                    <a:pt x="1007534" y="8466"/>
                  </a:lnTo>
                  <a:lnTo>
                    <a:pt x="1532467" y="0"/>
                  </a:lnTo>
                  <a:lnTo>
                    <a:pt x="2298700" y="12700"/>
                  </a:lnTo>
                  <a:lnTo>
                    <a:pt x="2967567" y="29633"/>
                  </a:lnTo>
                  <a:lnTo>
                    <a:pt x="3585634" y="33866"/>
                  </a:lnTo>
                  <a:lnTo>
                    <a:pt x="3716867" y="33866"/>
                  </a:lnTo>
                  <a:lnTo>
                    <a:pt x="3716867" y="165100"/>
                  </a:lnTo>
                  <a:lnTo>
                    <a:pt x="8467" y="165100"/>
                  </a:lnTo>
                  <a:lnTo>
                    <a:pt x="0" y="42333"/>
                  </a:lnTo>
                  <a:close/>
                </a:path>
              </a:pathLst>
            </a:custGeom>
            <a:solidFill>
              <a:srgbClr val="FF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4852B8-C574-7146-81C7-58DF3643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167"/>
            <a:ext cx="10515600" cy="111239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Add Your Action Title Here in This Style without Period and in Two Rows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57E40-6415-904B-87F3-C42E97B4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7407"/>
            <a:ext cx="10515600" cy="42295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542EC-F53A-0D41-90B4-39125F73B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448877"/>
            <a:ext cx="7099300" cy="272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1E262-D964-224B-A0F4-6C78E87EB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63200" y="6448877"/>
            <a:ext cx="990600" cy="272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3427C-0195-DC4D-8754-2D3BD61DE95E}" type="slidenum">
              <a:rPr lang="en-US" smtClean="0"/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4BC887-1C68-714C-955A-825863F7ED4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02565" y="5939088"/>
            <a:ext cx="915365" cy="918034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C43F70-3144-C940-AFE9-4BCB9C1A4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28098"/>
          <a:stretch/>
        </p:blipFill>
        <p:spPr>
          <a:xfrm>
            <a:off x="-677029" y="5492750"/>
            <a:ext cx="666602" cy="153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A6044D-2DD4-8B44-B5F7-906E71BC7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r="28098"/>
          <a:stretch/>
        </p:blipFill>
        <p:spPr>
          <a:xfrm>
            <a:off x="12204959" y="5450417"/>
            <a:ext cx="666602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8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D9AFF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" panose="020B06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hbr.org/2012/10/data-scientist-the-sexiest-job-of-the-21st-centu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iselab.jimdo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sites/gilpress/2016/03/23/data-preparation-most-time-consuming-least-enjoyable-data-science-task-survey-says/#3c4125ec6f63" TargetMode="Externa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ypsychology.org/maslow.html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4392-45BF-4644-8A66-405C4B01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Data Science – The Sexiest Job of the 21st century? </a:t>
            </a:r>
            <a:br>
              <a:rPr lang="en-US" b="0" dirty="0"/>
            </a:br>
            <a:r>
              <a:rPr lang="en-US" dirty="0"/>
              <a:t>Reality vs. Myth</a:t>
            </a:r>
            <a:endParaRPr lang="en-US" dirty="0">
              <a:solidFill>
                <a:srgbClr val="3D9AFF"/>
              </a:solidFill>
              <a:latin typeface="Abadi" panose="020F0502020204030204" pitchFamily="34" charset="0"/>
              <a:cs typeface="Abad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67F66-6D81-7242-BFDF-B0C4E7E8A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57449"/>
                </a:solidFill>
              </a:rPr>
              <a:t>FriYay</a:t>
            </a:r>
            <a:r>
              <a:rPr lang="en-US" b="1" dirty="0">
                <a:solidFill>
                  <a:srgbClr val="F57449"/>
                </a:solidFill>
              </a:rPr>
              <a:t>-Talk Data Science Beach Camp</a:t>
            </a:r>
          </a:p>
          <a:p>
            <a:r>
              <a:rPr lang="en-US" dirty="0">
                <a:solidFill>
                  <a:srgbClr val="F57449"/>
                </a:solidFill>
              </a:rPr>
              <a:t>BEACHUB, Koh </a:t>
            </a:r>
            <a:r>
              <a:rPr lang="en-US" dirty="0" err="1">
                <a:solidFill>
                  <a:srgbClr val="F57449"/>
                </a:solidFill>
              </a:rPr>
              <a:t>Phangan</a:t>
            </a:r>
            <a:r>
              <a:rPr lang="en-US" dirty="0">
                <a:solidFill>
                  <a:srgbClr val="F57449"/>
                </a:solidFill>
              </a:rPr>
              <a:t>, July 5</a:t>
            </a:r>
            <a:r>
              <a:rPr lang="en-US" baseline="30000" dirty="0">
                <a:solidFill>
                  <a:srgbClr val="F57449"/>
                </a:solidFill>
              </a:rPr>
              <a:t>th</a:t>
            </a:r>
            <a:r>
              <a:rPr lang="en-US" dirty="0">
                <a:solidFill>
                  <a:srgbClr val="F57449"/>
                </a:solidFill>
              </a:rPr>
              <a:t>, 2019</a:t>
            </a:r>
          </a:p>
          <a:p>
            <a:r>
              <a:rPr lang="en-US" sz="2000" dirty="0">
                <a:solidFill>
                  <a:schemeClr val="tx1"/>
                </a:solidFill>
              </a:rPr>
              <a:t>Stefan Rustler, Founder &amp; CEO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E35625-F925-654F-8C4A-5A1510E3BD68}"/>
              </a:ext>
            </a:extLst>
          </p:cNvPr>
          <p:cNvGrpSpPr/>
          <p:nvPr/>
        </p:nvGrpSpPr>
        <p:grpSpPr>
          <a:xfrm rot="10800000">
            <a:off x="-1876838" y="-2723322"/>
            <a:ext cx="17024072" cy="1709738"/>
            <a:chOff x="-617220" y="5810491"/>
            <a:chExt cx="12886385" cy="107644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8BB4E08-2629-8A4C-BB2A-C3B967CBE425}"/>
                </a:ext>
              </a:extLst>
            </p:cNvPr>
            <p:cNvSpPr/>
            <p:nvPr userDrawn="1"/>
          </p:nvSpPr>
          <p:spPr>
            <a:xfrm>
              <a:off x="-617220" y="5813982"/>
              <a:ext cx="12832080" cy="634895"/>
            </a:xfrm>
            <a:custGeom>
              <a:avLst/>
              <a:gdLst>
                <a:gd name="connsiteX0" fmla="*/ 0 w 3207895"/>
                <a:gd name="connsiteY0" fmla="*/ 818076 h 1284249"/>
                <a:gd name="connsiteX1" fmla="*/ 179882 w 3207895"/>
                <a:gd name="connsiteY1" fmla="*/ 8607 h 1284249"/>
                <a:gd name="connsiteX2" fmla="*/ 584616 w 3207895"/>
                <a:gd name="connsiteY2" fmla="*/ 1275276 h 1284249"/>
                <a:gd name="connsiteX3" fmla="*/ 981856 w 3207895"/>
                <a:gd name="connsiteY3" fmla="*/ 593224 h 1284249"/>
                <a:gd name="connsiteX4" fmla="*/ 1371600 w 3207895"/>
                <a:gd name="connsiteY4" fmla="*/ 960483 h 1284249"/>
                <a:gd name="connsiteX5" fmla="*/ 1791325 w 3207895"/>
                <a:gd name="connsiteY5" fmla="*/ 743126 h 1284249"/>
                <a:gd name="connsiteX6" fmla="*/ 2188564 w 3207895"/>
                <a:gd name="connsiteY6" fmla="*/ 893027 h 1284249"/>
                <a:gd name="connsiteX7" fmla="*/ 2623279 w 3207895"/>
                <a:gd name="connsiteY7" fmla="*/ 795591 h 1284249"/>
                <a:gd name="connsiteX8" fmla="*/ 2990538 w 3207895"/>
                <a:gd name="connsiteY8" fmla="*/ 855552 h 1284249"/>
                <a:gd name="connsiteX9" fmla="*/ 3207895 w 3207895"/>
                <a:gd name="connsiteY9" fmla="*/ 863047 h 128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7895" h="1284249">
                  <a:moveTo>
                    <a:pt x="0" y="818076"/>
                  </a:moveTo>
                  <a:cubicBezTo>
                    <a:pt x="41223" y="375241"/>
                    <a:pt x="82446" y="-67593"/>
                    <a:pt x="179882" y="8607"/>
                  </a:cubicBezTo>
                  <a:cubicBezTo>
                    <a:pt x="277318" y="84807"/>
                    <a:pt x="450954" y="1177840"/>
                    <a:pt x="584616" y="1275276"/>
                  </a:cubicBezTo>
                  <a:cubicBezTo>
                    <a:pt x="718278" y="1372712"/>
                    <a:pt x="850692" y="645690"/>
                    <a:pt x="981856" y="593224"/>
                  </a:cubicBezTo>
                  <a:cubicBezTo>
                    <a:pt x="1113020" y="540758"/>
                    <a:pt x="1236688" y="935499"/>
                    <a:pt x="1371600" y="960483"/>
                  </a:cubicBezTo>
                  <a:cubicBezTo>
                    <a:pt x="1506512" y="985467"/>
                    <a:pt x="1655164" y="754369"/>
                    <a:pt x="1791325" y="743126"/>
                  </a:cubicBezTo>
                  <a:cubicBezTo>
                    <a:pt x="1927486" y="731883"/>
                    <a:pt x="2049905" y="884283"/>
                    <a:pt x="2188564" y="893027"/>
                  </a:cubicBezTo>
                  <a:cubicBezTo>
                    <a:pt x="2327223" y="901771"/>
                    <a:pt x="2489617" y="801837"/>
                    <a:pt x="2623279" y="795591"/>
                  </a:cubicBezTo>
                  <a:cubicBezTo>
                    <a:pt x="2756941" y="789345"/>
                    <a:pt x="2893102" y="844309"/>
                    <a:pt x="2990538" y="855552"/>
                  </a:cubicBezTo>
                  <a:cubicBezTo>
                    <a:pt x="3087974" y="866795"/>
                    <a:pt x="3147934" y="864921"/>
                    <a:pt x="3207895" y="863047"/>
                  </a:cubicBezTo>
                </a:path>
              </a:pathLst>
            </a:custGeom>
            <a:noFill/>
            <a:ln w="28575">
              <a:solidFill>
                <a:srgbClr val="FFD67F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228A2C9-29B7-E340-8D66-BBC826AFE41E}"/>
                </a:ext>
              </a:extLst>
            </p:cNvPr>
            <p:cNvSpPr/>
            <p:nvPr userDrawn="1"/>
          </p:nvSpPr>
          <p:spPr>
            <a:xfrm>
              <a:off x="-11575" y="5810491"/>
              <a:ext cx="12280740" cy="1076446"/>
            </a:xfrm>
            <a:custGeom>
              <a:avLst/>
              <a:gdLst>
                <a:gd name="connsiteX0" fmla="*/ 0 w 12280740"/>
                <a:gd name="connsiteY0" fmla="*/ 0 h 1076446"/>
                <a:gd name="connsiteX1" fmla="*/ 0 w 12280740"/>
                <a:gd name="connsiteY1" fmla="*/ 1076446 h 1076446"/>
                <a:gd name="connsiteX2" fmla="*/ 12280740 w 12280740"/>
                <a:gd name="connsiteY2" fmla="*/ 1076446 h 1076446"/>
                <a:gd name="connsiteX3" fmla="*/ 12222866 w 12280740"/>
                <a:gd name="connsiteY3" fmla="*/ 439838 h 1076446"/>
                <a:gd name="connsiteX4" fmla="*/ 1620456 w 12280740"/>
                <a:gd name="connsiteY4" fmla="*/ 648182 h 1076446"/>
                <a:gd name="connsiteX5" fmla="*/ 0 w 12280740"/>
                <a:gd name="connsiteY5" fmla="*/ 0 h 107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80740" h="1076446">
                  <a:moveTo>
                    <a:pt x="0" y="0"/>
                  </a:moveTo>
                  <a:lnTo>
                    <a:pt x="0" y="1076446"/>
                  </a:lnTo>
                  <a:lnTo>
                    <a:pt x="12280740" y="1076446"/>
                  </a:lnTo>
                  <a:lnTo>
                    <a:pt x="12222866" y="439838"/>
                  </a:lnTo>
                  <a:lnTo>
                    <a:pt x="1620456" y="648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30D747E-6E9E-A341-BF57-BC662C12E1CD}"/>
                </a:ext>
              </a:extLst>
            </p:cNvPr>
            <p:cNvSpPr/>
            <p:nvPr userDrawn="1"/>
          </p:nvSpPr>
          <p:spPr>
            <a:xfrm>
              <a:off x="-11243" y="5812436"/>
              <a:ext cx="4084820" cy="685800"/>
            </a:xfrm>
            <a:custGeom>
              <a:avLst/>
              <a:gdLst>
                <a:gd name="connsiteX0" fmla="*/ 7495 w 4084820"/>
                <a:gd name="connsiteY0" fmla="*/ 0 h 685800"/>
                <a:gd name="connsiteX1" fmla="*/ 101184 w 4084820"/>
                <a:gd name="connsiteY1" fmla="*/ 3748 h 685800"/>
                <a:gd name="connsiteX2" fmla="*/ 284813 w 4084820"/>
                <a:gd name="connsiteY2" fmla="*/ 44971 h 685800"/>
                <a:gd name="connsiteX3" fmla="*/ 539646 w 4084820"/>
                <a:gd name="connsiteY3" fmla="*/ 149902 h 685800"/>
                <a:gd name="connsiteX4" fmla="*/ 1195466 w 4084820"/>
                <a:gd name="connsiteY4" fmla="*/ 475938 h 685800"/>
                <a:gd name="connsiteX5" fmla="*/ 1424066 w 4084820"/>
                <a:gd name="connsiteY5" fmla="*/ 565879 h 685800"/>
                <a:gd name="connsiteX6" fmla="*/ 1547735 w 4084820"/>
                <a:gd name="connsiteY6" fmla="*/ 607102 h 685800"/>
                <a:gd name="connsiteX7" fmla="*/ 1750102 w 4084820"/>
                <a:gd name="connsiteY7" fmla="*/ 640830 h 685800"/>
                <a:gd name="connsiteX8" fmla="*/ 1937479 w 4084820"/>
                <a:gd name="connsiteY8" fmla="*/ 640830 h 685800"/>
                <a:gd name="connsiteX9" fmla="*/ 2128604 w 4084820"/>
                <a:gd name="connsiteY9" fmla="*/ 610849 h 685800"/>
                <a:gd name="connsiteX10" fmla="*/ 2450892 w 4084820"/>
                <a:gd name="connsiteY10" fmla="*/ 520908 h 685800"/>
                <a:gd name="connsiteX11" fmla="*/ 2686987 w 4084820"/>
                <a:gd name="connsiteY11" fmla="*/ 442210 h 685800"/>
                <a:gd name="connsiteX12" fmla="*/ 2949315 w 4084820"/>
                <a:gd name="connsiteY12" fmla="*/ 359764 h 685800"/>
                <a:gd name="connsiteX13" fmla="*/ 3125450 w 4084820"/>
                <a:gd name="connsiteY13" fmla="*/ 322289 h 685800"/>
                <a:gd name="connsiteX14" fmla="*/ 3282846 w 4084820"/>
                <a:gd name="connsiteY14" fmla="*/ 299803 h 685800"/>
                <a:gd name="connsiteX15" fmla="*/ 3485213 w 4084820"/>
                <a:gd name="connsiteY15" fmla="*/ 296056 h 685800"/>
                <a:gd name="connsiteX16" fmla="*/ 3683833 w 4084820"/>
                <a:gd name="connsiteY16" fmla="*/ 311046 h 685800"/>
                <a:gd name="connsiteX17" fmla="*/ 3938666 w 4084820"/>
                <a:gd name="connsiteY17" fmla="*/ 344774 h 685800"/>
                <a:gd name="connsiteX18" fmla="*/ 4084820 w 4084820"/>
                <a:gd name="connsiteY18" fmla="*/ 374754 h 685800"/>
                <a:gd name="connsiteX19" fmla="*/ 4084820 w 4084820"/>
                <a:gd name="connsiteY19" fmla="*/ 685800 h 685800"/>
                <a:gd name="connsiteX20" fmla="*/ 0 w 4084820"/>
                <a:gd name="connsiteY20" fmla="*/ 685800 h 685800"/>
                <a:gd name="connsiteX21" fmla="*/ 7495 w 4084820"/>
                <a:gd name="connsiteY21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84820" h="685800">
                  <a:moveTo>
                    <a:pt x="7495" y="0"/>
                  </a:moveTo>
                  <a:lnTo>
                    <a:pt x="101184" y="3748"/>
                  </a:lnTo>
                  <a:lnTo>
                    <a:pt x="284813" y="44971"/>
                  </a:lnTo>
                  <a:lnTo>
                    <a:pt x="539646" y="149902"/>
                  </a:lnTo>
                  <a:lnTo>
                    <a:pt x="1195466" y="475938"/>
                  </a:lnTo>
                  <a:lnTo>
                    <a:pt x="1424066" y="565879"/>
                  </a:lnTo>
                  <a:lnTo>
                    <a:pt x="1547735" y="607102"/>
                  </a:lnTo>
                  <a:lnTo>
                    <a:pt x="1750102" y="640830"/>
                  </a:lnTo>
                  <a:lnTo>
                    <a:pt x="1937479" y="640830"/>
                  </a:lnTo>
                  <a:lnTo>
                    <a:pt x="2128604" y="610849"/>
                  </a:lnTo>
                  <a:lnTo>
                    <a:pt x="2450892" y="520908"/>
                  </a:lnTo>
                  <a:lnTo>
                    <a:pt x="2686987" y="442210"/>
                  </a:lnTo>
                  <a:lnTo>
                    <a:pt x="2949315" y="359764"/>
                  </a:lnTo>
                  <a:lnTo>
                    <a:pt x="3125450" y="322289"/>
                  </a:lnTo>
                  <a:lnTo>
                    <a:pt x="3282846" y="299803"/>
                  </a:lnTo>
                  <a:lnTo>
                    <a:pt x="3485213" y="296056"/>
                  </a:lnTo>
                  <a:lnTo>
                    <a:pt x="3683833" y="311046"/>
                  </a:lnTo>
                  <a:lnTo>
                    <a:pt x="3938666" y="344774"/>
                  </a:lnTo>
                  <a:lnTo>
                    <a:pt x="4084820" y="374754"/>
                  </a:lnTo>
                  <a:lnTo>
                    <a:pt x="4084820" y="685800"/>
                  </a:lnTo>
                  <a:lnTo>
                    <a:pt x="0" y="685800"/>
                  </a:lnTo>
                  <a:cubicBezTo>
                    <a:pt x="2498" y="457200"/>
                    <a:pt x="4997" y="228600"/>
                    <a:pt x="7495" y="0"/>
                  </a:cubicBezTo>
                  <a:close/>
                </a:path>
              </a:pathLst>
            </a:custGeom>
            <a:solidFill>
              <a:srgbClr val="FF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343A98B-1553-4243-985A-E87D8A6FFC4F}"/>
                </a:ext>
              </a:extLst>
            </p:cNvPr>
            <p:cNvSpPr/>
            <p:nvPr userDrawn="1"/>
          </p:nvSpPr>
          <p:spPr>
            <a:xfrm>
              <a:off x="4055533" y="6184900"/>
              <a:ext cx="4449234" cy="220133"/>
            </a:xfrm>
            <a:custGeom>
              <a:avLst/>
              <a:gdLst>
                <a:gd name="connsiteX0" fmla="*/ 0 w 4449234"/>
                <a:gd name="connsiteY0" fmla="*/ 0 h 220133"/>
                <a:gd name="connsiteX1" fmla="*/ 554567 w 4449234"/>
                <a:gd name="connsiteY1" fmla="*/ 97367 h 220133"/>
                <a:gd name="connsiteX2" fmla="*/ 859367 w 4449234"/>
                <a:gd name="connsiteY2" fmla="*/ 114300 h 220133"/>
                <a:gd name="connsiteX3" fmla="*/ 1185334 w 4449234"/>
                <a:gd name="connsiteY3" fmla="*/ 105833 h 220133"/>
                <a:gd name="connsiteX4" fmla="*/ 1697567 w 4449234"/>
                <a:gd name="connsiteY4" fmla="*/ 55033 h 220133"/>
                <a:gd name="connsiteX5" fmla="*/ 2103967 w 4449234"/>
                <a:gd name="connsiteY5" fmla="*/ 16933 h 220133"/>
                <a:gd name="connsiteX6" fmla="*/ 2413000 w 4449234"/>
                <a:gd name="connsiteY6" fmla="*/ 0 h 220133"/>
                <a:gd name="connsiteX7" fmla="*/ 2747434 w 4449234"/>
                <a:gd name="connsiteY7" fmla="*/ 0 h 220133"/>
                <a:gd name="connsiteX8" fmla="*/ 3136900 w 4449234"/>
                <a:gd name="connsiteY8" fmla="*/ 21167 h 220133"/>
                <a:gd name="connsiteX9" fmla="*/ 3678767 w 4449234"/>
                <a:gd name="connsiteY9" fmla="*/ 63500 h 220133"/>
                <a:gd name="connsiteX10" fmla="*/ 4076700 w 4449234"/>
                <a:gd name="connsiteY10" fmla="*/ 76200 h 220133"/>
                <a:gd name="connsiteX11" fmla="*/ 4449234 w 4449234"/>
                <a:gd name="connsiteY11" fmla="*/ 71967 h 220133"/>
                <a:gd name="connsiteX12" fmla="*/ 4449234 w 4449234"/>
                <a:gd name="connsiteY12" fmla="*/ 220133 h 220133"/>
                <a:gd name="connsiteX13" fmla="*/ 0 w 4449234"/>
                <a:gd name="connsiteY13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49234" h="220133">
                  <a:moveTo>
                    <a:pt x="0" y="0"/>
                  </a:moveTo>
                  <a:lnTo>
                    <a:pt x="554567" y="97367"/>
                  </a:lnTo>
                  <a:lnTo>
                    <a:pt x="859367" y="114300"/>
                  </a:lnTo>
                  <a:lnTo>
                    <a:pt x="1185334" y="105833"/>
                  </a:lnTo>
                  <a:lnTo>
                    <a:pt x="1697567" y="55033"/>
                  </a:lnTo>
                  <a:lnTo>
                    <a:pt x="2103967" y="16933"/>
                  </a:lnTo>
                  <a:lnTo>
                    <a:pt x="2413000" y="0"/>
                  </a:lnTo>
                  <a:lnTo>
                    <a:pt x="2747434" y="0"/>
                  </a:lnTo>
                  <a:lnTo>
                    <a:pt x="3136900" y="21167"/>
                  </a:lnTo>
                  <a:lnTo>
                    <a:pt x="3678767" y="63500"/>
                  </a:lnTo>
                  <a:lnTo>
                    <a:pt x="4076700" y="76200"/>
                  </a:lnTo>
                  <a:lnTo>
                    <a:pt x="4449234" y="71967"/>
                  </a:lnTo>
                  <a:lnTo>
                    <a:pt x="4449234" y="220133"/>
                  </a:lnTo>
                  <a:lnTo>
                    <a:pt x="0" y="220133"/>
                  </a:lnTo>
                </a:path>
              </a:pathLst>
            </a:custGeom>
            <a:solidFill>
              <a:srgbClr val="FF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F0E7F51-F5E5-A74B-AF5A-7305F7B7AFF0}"/>
                </a:ext>
              </a:extLst>
            </p:cNvPr>
            <p:cNvSpPr/>
            <p:nvPr userDrawn="1"/>
          </p:nvSpPr>
          <p:spPr>
            <a:xfrm>
              <a:off x="3958167" y="6328833"/>
              <a:ext cx="584200" cy="254000"/>
            </a:xfrm>
            <a:custGeom>
              <a:avLst/>
              <a:gdLst>
                <a:gd name="connsiteX0" fmla="*/ 0 w 584200"/>
                <a:gd name="connsiteY0" fmla="*/ 254000 h 254000"/>
                <a:gd name="connsiteX1" fmla="*/ 0 w 584200"/>
                <a:gd name="connsiteY1" fmla="*/ 0 h 254000"/>
                <a:gd name="connsiteX2" fmla="*/ 584200 w 584200"/>
                <a:gd name="connsiteY2" fmla="*/ 0 h 254000"/>
                <a:gd name="connsiteX3" fmla="*/ 584200 w 584200"/>
                <a:gd name="connsiteY3" fmla="*/ 211667 h 254000"/>
                <a:gd name="connsiteX4" fmla="*/ 0 w 584200"/>
                <a:gd name="connsiteY4" fmla="*/ 25400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254000">
                  <a:moveTo>
                    <a:pt x="0" y="254000"/>
                  </a:moveTo>
                  <a:lnTo>
                    <a:pt x="0" y="0"/>
                  </a:lnTo>
                  <a:lnTo>
                    <a:pt x="584200" y="0"/>
                  </a:lnTo>
                  <a:lnTo>
                    <a:pt x="584200" y="211667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FF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F73FFE3-EF1F-AB4C-8D9C-070A38A225C6}"/>
                </a:ext>
              </a:extLst>
            </p:cNvPr>
            <p:cNvSpPr/>
            <p:nvPr userDrawn="1"/>
          </p:nvSpPr>
          <p:spPr>
            <a:xfrm>
              <a:off x="8475133" y="6218767"/>
              <a:ext cx="3716867" cy="165100"/>
            </a:xfrm>
            <a:custGeom>
              <a:avLst/>
              <a:gdLst>
                <a:gd name="connsiteX0" fmla="*/ 0 w 3716867"/>
                <a:gd name="connsiteY0" fmla="*/ 42333 h 165100"/>
                <a:gd name="connsiteX1" fmla="*/ 1007534 w 3716867"/>
                <a:gd name="connsiteY1" fmla="*/ 8466 h 165100"/>
                <a:gd name="connsiteX2" fmla="*/ 1532467 w 3716867"/>
                <a:gd name="connsiteY2" fmla="*/ 0 h 165100"/>
                <a:gd name="connsiteX3" fmla="*/ 2298700 w 3716867"/>
                <a:gd name="connsiteY3" fmla="*/ 12700 h 165100"/>
                <a:gd name="connsiteX4" fmla="*/ 2967567 w 3716867"/>
                <a:gd name="connsiteY4" fmla="*/ 29633 h 165100"/>
                <a:gd name="connsiteX5" fmla="*/ 3585634 w 3716867"/>
                <a:gd name="connsiteY5" fmla="*/ 33866 h 165100"/>
                <a:gd name="connsiteX6" fmla="*/ 3716867 w 3716867"/>
                <a:gd name="connsiteY6" fmla="*/ 33866 h 165100"/>
                <a:gd name="connsiteX7" fmla="*/ 3716867 w 3716867"/>
                <a:gd name="connsiteY7" fmla="*/ 165100 h 165100"/>
                <a:gd name="connsiteX8" fmla="*/ 8467 w 3716867"/>
                <a:gd name="connsiteY8" fmla="*/ 165100 h 165100"/>
                <a:gd name="connsiteX9" fmla="*/ 0 w 3716867"/>
                <a:gd name="connsiteY9" fmla="*/ 42333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6867" h="165100">
                  <a:moveTo>
                    <a:pt x="0" y="42333"/>
                  </a:moveTo>
                  <a:lnTo>
                    <a:pt x="1007534" y="8466"/>
                  </a:lnTo>
                  <a:lnTo>
                    <a:pt x="1532467" y="0"/>
                  </a:lnTo>
                  <a:lnTo>
                    <a:pt x="2298700" y="12700"/>
                  </a:lnTo>
                  <a:lnTo>
                    <a:pt x="2967567" y="29633"/>
                  </a:lnTo>
                  <a:lnTo>
                    <a:pt x="3585634" y="33866"/>
                  </a:lnTo>
                  <a:lnTo>
                    <a:pt x="3716867" y="33866"/>
                  </a:lnTo>
                  <a:lnTo>
                    <a:pt x="3716867" y="165100"/>
                  </a:lnTo>
                  <a:lnTo>
                    <a:pt x="8467" y="165100"/>
                  </a:lnTo>
                  <a:lnTo>
                    <a:pt x="0" y="42333"/>
                  </a:lnTo>
                  <a:close/>
                </a:path>
              </a:pathLst>
            </a:custGeom>
            <a:solidFill>
              <a:srgbClr val="FF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1628C26-9786-0642-93CB-4BD3738C0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4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56787" b="22801"/>
          <a:stretch/>
        </p:blipFill>
        <p:spPr>
          <a:xfrm>
            <a:off x="-17269" y="0"/>
            <a:ext cx="12221028" cy="985964"/>
          </a:xfrm>
          <a:prstGeom prst="rect">
            <a:avLst/>
          </a:prstGeom>
          <a:effectLst>
            <a:reflection endPos="39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0990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D734-920F-464C-84D0-BFD8BEFE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or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A368-BA4E-ED40-AB85-B42DB12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/>
          <a:lstStyle/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r>
              <a:rPr lang="en-US" dirty="0"/>
              <a:t>“The more sophisticated the algorithm the better the prediction. Developing a powerful algorithm is the hardest part.”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64F58-C863-3649-B80C-C8A860411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427938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D734-920F-464C-84D0-BFD8BEFE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or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A368-BA4E-ED40-AB85-B42DB12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/>
          <a:lstStyle/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r>
              <a:rPr lang="en-US" dirty="0"/>
              <a:t>“It’s not who has the best algorithm that wins. </a:t>
            </a:r>
          </a:p>
          <a:p>
            <a:pPr marL="0" indent="0" algn="ctr" fontAlgn="ctr">
              <a:buNone/>
            </a:pPr>
            <a:r>
              <a:rPr lang="en-US" dirty="0"/>
              <a:t>It’s who has the most data.”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64F58-C863-3649-B80C-C8A860411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3510695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D734-920F-464C-84D0-BFD8BEFE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or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A368-BA4E-ED40-AB85-B42DB12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/>
          <a:lstStyle/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r>
              <a:rPr lang="en-US" dirty="0"/>
              <a:t>“A good programmer will be a good data scientist.”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64F58-C863-3649-B80C-C8A860411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73866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D734-920F-464C-84D0-BFD8BEFE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or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A368-BA4E-ED40-AB85-B42DB12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/>
          <a:lstStyle/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r>
              <a:rPr lang="en-US" dirty="0"/>
              <a:t>“Deep mathematical understanding is </a:t>
            </a:r>
          </a:p>
          <a:p>
            <a:pPr marL="0" indent="0" algn="ctr" fontAlgn="ctr">
              <a:buNone/>
            </a:pPr>
            <a:r>
              <a:rPr lang="en-US" dirty="0"/>
              <a:t>quintessential for a data scientist.”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64F58-C863-3649-B80C-C8A860411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245008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D734-920F-464C-84D0-BFD8BEFE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or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A368-BA4E-ED40-AB85-B42DB12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/>
          <a:lstStyle/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r>
              <a:rPr lang="en-US" dirty="0"/>
              <a:t>“Domain knowledge is equally important for data scientists </a:t>
            </a:r>
          </a:p>
          <a:p>
            <a:pPr marL="0" indent="0" algn="ctr" fontAlgn="ctr">
              <a:buNone/>
            </a:pPr>
            <a:r>
              <a:rPr lang="en-US" dirty="0"/>
              <a:t>than programming and mathematical skills.”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64F58-C863-3649-B80C-C8A860411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1182219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D734-920F-464C-84D0-BFD8BEFE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or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A368-BA4E-ED40-AB85-B42DB12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/>
          <a:lstStyle/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r>
              <a:rPr lang="en-US" dirty="0"/>
              <a:t>“Strong communication and story telling skills </a:t>
            </a:r>
          </a:p>
          <a:p>
            <a:pPr marL="0" indent="0" algn="ctr" fontAlgn="ctr">
              <a:buNone/>
            </a:pPr>
            <a:r>
              <a:rPr lang="en-US" dirty="0"/>
              <a:t>are important skills of a data scientist.”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64F58-C863-3649-B80C-C8A860411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1157730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D734-920F-464C-84D0-BFD8BEFE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or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A368-BA4E-ED40-AB85-B42DB12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/>
          <a:lstStyle/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“Any company that works with data will </a:t>
            </a:r>
          </a:p>
          <a:p>
            <a:pPr marL="0" indent="0" algn="ctr">
              <a:buNone/>
            </a:pPr>
            <a:r>
              <a:rPr lang="en-US" dirty="0"/>
              <a:t>eventually need to employ data scientists.”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64F58-C863-3649-B80C-C8A860411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326110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D734-920F-464C-84D0-BFD8BEFE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or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A368-BA4E-ED40-AB85-B42DB12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/>
          <a:lstStyle/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“Data science is overly hyped and will eventually wane off.”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64F58-C863-3649-B80C-C8A860411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2570750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D734-920F-464C-84D0-BFD8BEFE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or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A368-BA4E-ED40-AB85-B42DB12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/>
          <a:lstStyle/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“Artificial Intelligence will eventually kill humankind.”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64F58-C863-3649-B80C-C8A860411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23243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BAAC2CA-A3E3-FE4F-B3EE-90B8DFFC0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514" y="4649557"/>
            <a:ext cx="2929326" cy="1131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C5C66-1EF6-C547-A565-D005C19B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2" y="135295"/>
            <a:ext cx="4406196" cy="674836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00CF74F-3DB2-EE4F-8B90-A774F875F57D}"/>
              </a:ext>
            </a:extLst>
          </p:cNvPr>
          <p:cNvSpPr txBox="1">
            <a:spLocks/>
          </p:cNvSpPr>
          <p:nvPr/>
        </p:nvSpPr>
        <p:spPr>
          <a:xfrm>
            <a:off x="1991139" y="924524"/>
            <a:ext cx="10515600" cy="1112399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D9AFF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3AC9206-5FAA-B449-A0DF-761BE4810FB7}"/>
              </a:ext>
            </a:extLst>
          </p:cNvPr>
          <p:cNvSpPr txBox="1">
            <a:spLocks/>
          </p:cNvSpPr>
          <p:nvPr/>
        </p:nvSpPr>
        <p:spPr>
          <a:xfrm>
            <a:off x="4908850" y="831760"/>
            <a:ext cx="5596227" cy="3829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b="1" dirty="0">
                <a:solidFill>
                  <a:srgbClr val="3D9AFF"/>
                </a:solidFill>
                <a:latin typeface="Calibri" panose="020F0502020204030204"/>
              </a:rPr>
              <a:t>Thank you!</a:t>
            </a:r>
          </a:p>
          <a:p>
            <a:pPr marL="0" indent="0">
              <a:buNone/>
            </a:pPr>
            <a:endParaRPr lang="en-US" dirty="0">
              <a:solidFill>
                <a:srgbClr val="F57449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57449"/>
                </a:solidFill>
              </a:rPr>
              <a:t>See for next week’s </a:t>
            </a:r>
            <a:r>
              <a:rPr lang="en-US" dirty="0" err="1">
                <a:solidFill>
                  <a:srgbClr val="F57449"/>
                </a:solidFill>
              </a:rPr>
              <a:t>Friyay</a:t>
            </a:r>
            <a:r>
              <a:rPr lang="en-US" dirty="0">
                <a:solidFill>
                  <a:srgbClr val="F57449"/>
                </a:solidFill>
              </a:rPr>
              <a:t> Talk on:</a:t>
            </a:r>
          </a:p>
          <a:p>
            <a:pPr marL="0" indent="0">
              <a:buNone/>
            </a:pPr>
            <a:endParaRPr lang="en-US" dirty="0">
              <a:solidFill>
                <a:srgbClr val="F57449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“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Data Science in Action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Anti-Money Laundering Analytics at a Swiss Bank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”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D9AFF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3D9AFF"/>
                </a:solidFill>
                <a:latin typeface="Calibri" panose="020F0502020204030204"/>
              </a:rPr>
              <a:t>datasciencebeachcamp.com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3D9AFF"/>
                </a:solidFill>
                <a:latin typeface="Calibri" panose="020F0502020204030204"/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3D9AFF"/>
                </a:solidFill>
                <a:latin typeface="Calibri" panose="020F0502020204030204"/>
              </a:rPr>
              <a:t>facebook.com/datasciencebeachcamp</a:t>
            </a:r>
          </a:p>
          <a:p>
            <a:pPr marL="0" indent="0">
              <a:buNone/>
            </a:pPr>
            <a:br>
              <a:rPr lang="en-US" dirty="0"/>
            </a:br>
            <a:endParaRPr lang="en-US" dirty="0">
              <a:solidFill>
                <a:srgbClr val="F57449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89C23D1-B2E4-3042-B004-5326515E8627}"/>
              </a:ext>
            </a:extLst>
          </p:cNvPr>
          <p:cNvSpPr txBox="1">
            <a:spLocks/>
          </p:cNvSpPr>
          <p:nvPr/>
        </p:nvSpPr>
        <p:spPr>
          <a:xfrm>
            <a:off x="5429581" y="5225061"/>
            <a:ext cx="10515600" cy="1112399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D9AFF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717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47A3-C9D6-B449-ADCC-5BDFAB78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FriYay</a:t>
            </a:r>
            <a:r>
              <a:rPr lang="en-US" dirty="0"/>
              <a:t>-Talk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727A0-D328-624C-8127-D70CB92E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Introduction: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What is a Data Scientist? </a:t>
            </a:r>
          </a:p>
          <a:p>
            <a:pPr marL="457200" lvl="1" indent="0">
              <a:buNone/>
            </a:pPr>
            <a:r>
              <a:rPr lang="en-US" sz="2800" dirty="0"/>
              <a:t>	How has the role changed?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Interactive Part: </a:t>
            </a:r>
          </a:p>
          <a:p>
            <a:pPr marL="0" indent="0">
              <a:buNone/>
            </a:pPr>
            <a:r>
              <a:rPr lang="en-US" dirty="0"/>
              <a:t>	Myth vs. Reality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63531-7E0F-1246-9359-DC26EC46D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75"/>
          <a:stretch/>
        </p:blipFill>
        <p:spPr>
          <a:xfrm>
            <a:off x="7975694" y="1862741"/>
            <a:ext cx="3378106" cy="390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1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D734-920F-464C-84D0-BFD8BEFE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or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A368-BA4E-ED40-AB85-B42DB12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/>
          <a:lstStyle/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r>
              <a:rPr lang="en-US" dirty="0"/>
              <a:t>“The most successful data scientists have </a:t>
            </a:r>
          </a:p>
          <a:p>
            <a:pPr marL="0" indent="0" algn="ctr" fontAlgn="ctr">
              <a:buNone/>
            </a:pPr>
            <a:r>
              <a:rPr lang="en-US" dirty="0"/>
              <a:t>PhD’s in very quantitative fields.”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64F58-C863-3649-B80C-C8A860411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3882988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D734-920F-464C-84D0-BFD8BEFE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Myth or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A368-BA4E-ED40-AB85-B42DB122F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10515600" cy="4229556"/>
          </a:xfrm>
        </p:spPr>
        <p:txBody>
          <a:bodyPr/>
          <a:lstStyle/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endParaRPr lang="en-US" dirty="0"/>
          </a:p>
          <a:p>
            <a:pPr marL="0" indent="0" algn="ctr" fontAlgn="ctr">
              <a:buNone/>
            </a:pPr>
            <a:r>
              <a:rPr lang="en-US" dirty="0"/>
              <a:t>“A data scientist must be fluent in </a:t>
            </a:r>
          </a:p>
          <a:p>
            <a:pPr marL="0" indent="0" algn="ctr" fontAlgn="ctr">
              <a:buNone/>
            </a:pPr>
            <a:r>
              <a:rPr lang="en-US" dirty="0"/>
              <a:t>multiple programming languages and software tools.”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64F58-C863-3649-B80C-C8A860411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309884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BAB1-0BC9-8B47-B88D-5B88D8CD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Scientists…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10133-99D3-CD42-B294-96919F5CB6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Who are they?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056BB-9960-3040-B514-BA549741E0A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numCol="3">
            <a:normAutofit lnSpcReduction="10000"/>
          </a:bodyPr>
          <a:lstStyle/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What my friends think I do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What my boss thinks I do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What my society thinks I do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What I think I do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What other coders think I do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What I actually 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B7E995-28CC-0F49-9656-70AC1052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792" y="4283273"/>
            <a:ext cx="2396711" cy="1396940"/>
          </a:xfrm>
          <a:prstGeom prst="rect">
            <a:avLst/>
          </a:prstGeom>
        </p:spPr>
      </p:pic>
      <p:sp>
        <p:nvSpPr>
          <p:cNvPr id="11" name="Cloud 10">
            <a:extLst>
              <a:ext uri="{FF2B5EF4-FFF2-40B4-BE49-F238E27FC236}">
                <a16:creationId xmlns:a16="http://schemas.microsoft.com/office/drawing/2014/main" id="{309FE826-A5D1-8446-AC92-F7ECB4C68375}"/>
              </a:ext>
            </a:extLst>
          </p:cNvPr>
          <p:cNvSpPr/>
          <p:nvPr/>
        </p:nvSpPr>
        <p:spPr>
          <a:xfrm>
            <a:off x="9393689" y="4309777"/>
            <a:ext cx="1221301" cy="531161"/>
          </a:xfrm>
          <a:prstGeom prst="cloud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700" dirty="0"/>
              <a:t>SELECT spending</a:t>
            </a:r>
          </a:p>
          <a:p>
            <a:r>
              <a:rPr lang="en-US" sz="700" dirty="0"/>
              <a:t>FROM db.user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D6F1E7-CD60-6A4D-8F10-CACCCC6BD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42" y="4283273"/>
            <a:ext cx="3091453" cy="1396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DC47A7-1EF7-7140-A0C3-F4327B494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38" y="4286315"/>
            <a:ext cx="2409962" cy="13938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1F28D4-61EC-C04E-9B47-0F44DFEF8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4376" y="2268075"/>
            <a:ext cx="1296783" cy="14553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B01B8B-FAC9-464E-B453-E04EFE556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908" y="2268074"/>
            <a:ext cx="2425595" cy="14553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A6F65A-2113-824E-8A59-BC8500440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638" y="2268073"/>
            <a:ext cx="2609446" cy="14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06CF-68FB-244A-895F-121F623C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Landmark Article on Data Scientists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3434-F6ED-5147-9A83-DF03B8F90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7646581" cy="42295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Core statements on Data Scientists</a:t>
            </a:r>
          </a:p>
          <a:p>
            <a:r>
              <a:rPr lang="en-US" dirty="0"/>
              <a:t>They are a “new bread” that are key to creating value from big data.</a:t>
            </a:r>
          </a:p>
          <a:p>
            <a:r>
              <a:rPr lang="en-US" dirty="0"/>
              <a:t>As companies wrestle with unprecedented volumes and types of information, demand for them has raced well ahead of supply.</a:t>
            </a:r>
          </a:p>
          <a:p>
            <a:r>
              <a:rPr lang="en-US" dirty="0"/>
              <a:t>They bring structure to data, find patterns, and advise executives on the implications for products, processes, and decisions. </a:t>
            </a:r>
          </a:p>
          <a:p>
            <a:r>
              <a:rPr lang="en-US" dirty="0"/>
              <a:t>They bring a novel scientific perspective to bring about innovation to data-heavy topics, e.g. DNA models for fraud detection.</a:t>
            </a:r>
          </a:p>
          <a:p>
            <a:pPr marL="0" indent="0">
              <a:buNone/>
            </a:pPr>
            <a:r>
              <a:rPr lang="en-US" b="1" dirty="0"/>
              <a:t>What makes a Data Scientist?</a:t>
            </a:r>
          </a:p>
          <a:p>
            <a:r>
              <a:rPr lang="en-US" dirty="0"/>
              <a:t>Ability to build a prototype in common coding language</a:t>
            </a:r>
          </a:p>
          <a:p>
            <a:r>
              <a:rPr lang="en-US" dirty="0"/>
              <a:t>Solid math/stats and CS foundation</a:t>
            </a:r>
          </a:p>
          <a:p>
            <a:r>
              <a:rPr lang="en-US" dirty="0"/>
              <a:t>Feel for business issues + empathy with customers </a:t>
            </a:r>
          </a:p>
          <a:p>
            <a:r>
              <a:rPr lang="en-US" dirty="0"/>
              <a:t>Then only on-the-job training!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89B68-08FD-0C4C-803B-1AD4D1C1F7E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214352-7AA3-9344-8096-67EDD6094970}"/>
              </a:ext>
            </a:extLst>
          </p:cNvPr>
          <p:cNvGrpSpPr/>
          <p:nvPr/>
        </p:nvGrpSpPr>
        <p:grpSpPr>
          <a:xfrm>
            <a:off x="8898272" y="1881698"/>
            <a:ext cx="2455528" cy="3622989"/>
            <a:chOff x="8898272" y="1881698"/>
            <a:chExt cx="2455528" cy="36229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EBEB77-317C-AC41-A749-B269B96C7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3467" y="1881698"/>
              <a:ext cx="2450333" cy="20502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3EF1EA-AEFF-A648-87A2-EFE9F074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8272" y="3931920"/>
              <a:ext cx="2455528" cy="15727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4440254-F52F-E44D-8124-32233C91363D}"/>
              </a:ext>
            </a:extLst>
          </p:cNvPr>
          <p:cNvSpPr/>
          <p:nvPr/>
        </p:nvSpPr>
        <p:spPr>
          <a:xfrm>
            <a:off x="8898272" y="5687567"/>
            <a:ext cx="2604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https://hbr.org/2012/10/data-scientist-the-sexiest-job-of-the-21st-century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79B48-91E6-8440-9B08-277C4BEC7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775" y="5473356"/>
            <a:ext cx="1347752" cy="60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4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9E35-90DD-2E49-A264-CEF7CDF6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role of Data Scientists has been changing and refined since then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5C047-BBF3-8442-A29C-86C8D0000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1302" y="1881698"/>
            <a:ext cx="2747886" cy="2409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246FF-6B06-C34E-93A1-341B15FA6D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488AB-AD4B-DA49-917A-60321C715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5780"/>
            <a:ext cx="3701982" cy="3144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3FB82-EF31-AF42-8B6C-B2C63A43E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769" y="3154730"/>
            <a:ext cx="2731208" cy="2512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E5C88-178C-E444-9A51-F1BBFF422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894" y="2813161"/>
            <a:ext cx="2951523" cy="3144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12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F937-F606-D64E-B995-609E8E30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Scientists combine a little bit of </a:t>
            </a:r>
            <a:br>
              <a:rPr lang="en-US" dirty="0"/>
            </a:br>
            <a:r>
              <a:rPr lang="en-US" dirty="0"/>
              <a:t>several key areas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18E39-7D01-414C-808A-E658007CEA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A54D2-3BC8-EA44-8EDF-56B87F34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18" y="2160270"/>
            <a:ext cx="2834095" cy="1781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89791-DCE7-444F-B753-8C7B7AFB8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384"/>
          <a:stretch/>
        </p:blipFill>
        <p:spPr>
          <a:xfrm>
            <a:off x="6921535" y="2160270"/>
            <a:ext cx="2884451" cy="1781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F5DEE-494D-EF46-8DC8-3FC8C0423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518" y="4334361"/>
            <a:ext cx="2834095" cy="160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B7371-BEDF-B74D-9F8B-560EB3373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35" y="4334361"/>
            <a:ext cx="2834096" cy="17215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70272-E465-C94A-9BF5-1F0A2BF8B71C}"/>
              </a:ext>
            </a:extLst>
          </p:cNvPr>
          <p:cNvSpPr/>
          <p:nvPr/>
        </p:nvSpPr>
        <p:spPr>
          <a:xfrm>
            <a:off x="2582447" y="1836318"/>
            <a:ext cx="10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Statistics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305E9-8EE4-6340-BEB1-01E6B5A73474}"/>
              </a:ext>
            </a:extLst>
          </p:cNvPr>
          <p:cNvSpPr/>
          <p:nvPr/>
        </p:nvSpPr>
        <p:spPr>
          <a:xfrm>
            <a:off x="6484075" y="1836318"/>
            <a:ext cx="1473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Programming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F78B83-5975-684D-AE5C-86514DF68B5A}"/>
              </a:ext>
            </a:extLst>
          </p:cNvPr>
          <p:cNvSpPr/>
          <p:nvPr/>
        </p:nvSpPr>
        <p:spPr>
          <a:xfrm>
            <a:off x="2582447" y="4007893"/>
            <a:ext cx="1281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Storytelling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33850F-101C-5744-913A-78F5394EC9F2}"/>
              </a:ext>
            </a:extLst>
          </p:cNvPr>
          <p:cNvSpPr/>
          <p:nvPr/>
        </p:nvSpPr>
        <p:spPr>
          <a:xfrm>
            <a:off x="6484075" y="4007893"/>
            <a:ext cx="203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Domain 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8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5108-0ED8-624A-98AD-52C41CFF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the Modern Data Scientist?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5E836-1B16-0B4C-9A96-E0B44C15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7"/>
            <a:ext cx="6737314" cy="42295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A combination of four areas is needed</a:t>
            </a:r>
          </a:p>
          <a:p>
            <a:r>
              <a:rPr lang="en-US" dirty="0"/>
              <a:t>Math &amp; statistics</a:t>
            </a:r>
          </a:p>
          <a:p>
            <a:r>
              <a:rPr lang="en-US" dirty="0"/>
              <a:t>Programming &amp; databases</a:t>
            </a:r>
          </a:p>
          <a:p>
            <a:r>
              <a:rPr lang="en-US" dirty="0"/>
              <a:t>Domain knowledge </a:t>
            </a:r>
            <a:r>
              <a:rPr lang="en-US" dirty="0">
                <a:solidFill>
                  <a:srgbClr val="3D9AFF"/>
                </a:solidFill>
                <a:sym typeface="Wingdings" pitchFamily="2" charset="2"/>
              </a:rPr>
              <a:t>Trend to train rather than hire</a:t>
            </a:r>
            <a:endParaRPr lang="en-US" dirty="0">
              <a:solidFill>
                <a:srgbClr val="3D9AFF"/>
              </a:solidFill>
            </a:endParaRPr>
          </a:p>
          <a:p>
            <a:r>
              <a:rPr lang="en-US" dirty="0"/>
              <a:t>Communication &amp; visualization </a:t>
            </a:r>
            <a:r>
              <a:rPr lang="en-US" dirty="0">
                <a:solidFill>
                  <a:srgbClr val="3D9AFF"/>
                </a:solidFill>
                <a:sym typeface="Wingdings" pitchFamily="2" charset="2"/>
              </a:rPr>
              <a:t>Analytics Translators emerge</a:t>
            </a:r>
            <a:endParaRPr lang="en-US" dirty="0">
              <a:solidFill>
                <a:srgbClr val="3D9AFF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What we cover at DSBC</a:t>
            </a:r>
          </a:p>
          <a:p>
            <a:r>
              <a:rPr lang="en-US" dirty="0"/>
              <a:t>Machine learning fundamentals</a:t>
            </a:r>
          </a:p>
          <a:p>
            <a:r>
              <a:rPr lang="en-US" dirty="0"/>
              <a:t>Supervised learning: Logistic regression</a:t>
            </a:r>
          </a:p>
          <a:p>
            <a:r>
              <a:rPr lang="en-US" dirty="0"/>
              <a:t>Unsupervised learning: </a:t>
            </a:r>
            <a:r>
              <a:rPr lang="en-US" dirty="0" err="1"/>
              <a:t>Clusterting</a:t>
            </a:r>
            <a:r>
              <a:rPr lang="en-US" dirty="0"/>
              <a:t>, dimensionality reduction</a:t>
            </a:r>
          </a:p>
          <a:p>
            <a:r>
              <a:rPr lang="en-US" dirty="0"/>
              <a:t>Optimization: gradient descent</a:t>
            </a:r>
          </a:p>
          <a:p>
            <a:r>
              <a:rPr lang="en-US" dirty="0"/>
              <a:t>And much more: Neural Networks, Support Vector Machines 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A51DD-4C44-D140-A839-7477816D0D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BADBE-D2FF-1841-85A7-224473129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514" y="1881699"/>
            <a:ext cx="3778285" cy="40253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D1FEF7-6F97-E244-8CE1-2B51C354637E}"/>
              </a:ext>
            </a:extLst>
          </p:cNvPr>
          <p:cNvSpPr/>
          <p:nvPr/>
        </p:nvSpPr>
        <p:spPr>
          <a:xfrm>
            <a:off x="7575514" y="5918883"/>
            <a:ext cx="37782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https://ciselab.jimdo.com/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282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4C2B-25A6-8F48-864E-E47F8880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Data Scientists really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F5CE1-0920-FF46-9A0B-6D378C606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08614"/>
            <a:ext cx="5527876" cy="11123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Cleansing and organization of data takes up most time and is also least enjoyed by data scientists.</a:t>
            </a:r>
          </a:p>
          <a:p>
            <a:r>
              <a:rPr lang="en-US" dirty="0"/>
              <a:t>The profile might not be so sexy after all, yet it is so highly sought after. Why is that?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EE252-40B3-7644-B512-F6D9470C03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9FC0B13-D810-9B42-AAC4-53B6EAC4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1698"/>
            <a:ext cx="4613476" cy="264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4AEBFE6-F04E-3444-9676-AE1EC032B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2" y="1881698"/>
            <a:ext cx="4810127" cy="264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737FC2-12BB-B24B-AB2A-FE3456E09230}"/>
              </a:ext>
            </a:extLst>
          </p:cNvPr>
          <p:cNvSpPr/>
          <p:nvPr/>
        </p:nvSpPr>
        <p:spPr>
          <a:xfrm>
            <a:off x="6683372" y="4908614"/>
            <a:ext cx="4327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  <a:r>
              <a:rPr lang="en-GB" sz="1000" u="sng" dirty="0">
                <a:hlinkClick r:id="rId6"/>
              </a:rPr>
              <a:t>https://www.forbes.com/sites/gilpress/2016/03/23/data-preparation-most-time-consuming-least-enjoyable-data-science-task-survey-says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790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96FF-54AA-E74F-942A-31CF47D3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Role of a Data Scientist is still not well defined and many Organizations do not yet do it right.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BC0E-D5A3-0642-A70C-B9FB3E6C2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406"/>
            <a:ext cx="4844970" cy="40850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Maslow’s hierarchy of needs: You first need food, water and shelter (data literacy, collection and infrastructure) before you do self-actualization (AI) </a:t>
            </a:r>
          </a:p>
          <a:p>
            <a:r>
              <a:rPr lang="en-US" dirty="0"/>
              <a:t>Companies often start too far up the pyramid​ such that data scientists find themselves dealing with issues in the “foundation”</a:t>
            </a:r>
          </a:p>
          <a:p>
            <a:r>
              <a:rPr lang="en-US" dirty="0"/>
              <a:t>Many projects aimed at enabling AI (or better Advanced Analytics) are focused around building the infrastructural and organizational foundation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8F0FA-A772-3942-A4BE-CA8D75D8D8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6F1F72-016F-074E-AD8E-E9A0C59A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10" y="1947408"/>
            <a:ext cx="5348689" cy="338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EFC485-0B12-D64C-8131-57130E7867BE}"/>
              </a:ext>
            </a:extLst>
          </p:cNvPr>
          <p:cNvSpPr/>
          <p:nvPr/>
        </p:nvSpPr>
        <p:spPr>
          <a:xfrm>
            <a:off x="7531512" y="5464462"/>
            <a:ext cx="38222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  <a:r>
              <a:rPr lang="en-GB" sz="1000" u="sng" dirty="0">
                <a:hlinkClick r:id="rId3"/>
              </a:rPr>
              <a:t>https://www.simplypsychology.org/maslow.html</a:t>
            </a:r>
            <a:r>
              <a:rPr lang="en-GB" sz="1000" u="sng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44955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41422</TotalTime>
  <Words>699</Words>
  <Application>Microsoft Macintosh PowerPoint</Application>
  <PresentationFormat>Widescreen</PresentationFormat>
  <Paragraphs>195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Abadi</vt:lpstr>
      <vt:lpstr>Arial</vt:lpstr>
      <vt:lpstr>Calibri</vt:lpstr>
      <vt:lpstr>Office Theme</vt:lpstr>
      <vt:lpstr>Data Science – The Sexiest Job of the 21st century?  Reality vs. Myth</vt:lpstr>
      <vt:lpstr>FriYay-Talk Agenda</vt:lpstr>
      <vt:lpstr>Data Scientists…</vt:lpstr>
      <vt:lpstr>Landmark Article on Data Scientists in 2012</vt:lpstr>
      <vt:lpstr>The role of Data Scientists has been changing and refined since then</vt:lpstr>
      <vt:lpstr>Data Scientists combine a little bit of  several key areas</vt:lpstr>
      <vt:lpstr>What makes the Modern Data Scientist?</vt:lpstr>
      <vt:lpstr>What do Data Scientists really do?</vt:lpstr>
      <vt:lpstr>The Role of a Data Scientist is still not well defined and many Organizations do not yet do it right.</vt:lpstr>
      <vt:lpstr>Myth or Reality?</vt:lpstr>
      <vt:lpstr>Myth or Reality?</vt:lpstr>
      <vt:lpstr>Myth or Reality?</vt:lpstr>
      <vt:lpstr>Myth or Reality?</vt:lpstr>
      <vt:lpstr>Myth or Reality?</vt:lpstr>
      <vt:lpstr>Myth or Reality?</vt:lpstr>
      <vt:lpstr>Myth or Reality?</vt:lpstr>
      <vt:lpstr>Myth or Reality?</vt:lpstr>
      <vt:lpstr>Myth or Reality?</vt:lpstr>
      <vt:lpstr>PowerPoint Presentation</vt:lpstr>
      <vt:lpstr>Myth or Reality?</vt:lpstr>
      <vt:lpstr>Myth or Reality?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Rustler, Stefan</dc:creator>
  <cp:lastModifiedBy>Rustler, Stefan</cp:lastModifiedBy>
  <cp:revision>58</cp:revision>
  <dcterms:created xsi:type="dcterms:W3CDTF">2019-04-11T11:15:43Z</dcterms:created>
  <dcterms:modified xsi:type="dcterms:W3CDTF">2019-07-06T08:02:07Z</dcterms:modified>
</cp:coreProperties>
</file>